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2" r:id="rId4"/>
    <p:sldId id="263" r:id="rId5"/>
    <p:sldId id="274" r:id="rId6"/>
    <p:sldId id="275" r:id="rId7"/>
    <p:sldId id="277" r:id="rId8"/>
    <p:sldId id="293" r:id="rId9"/>
    <p:sldId id="294" r:id="rId10"/>
    <p:sldId id="281" r:id="rId11"/>
    <p:sldId id="282" r:id="rId12"/>
    <p:sldId id="280" r:id="rId13"/>
    <p:sldId id="289" r:id="rId14"/>
    <p:sldId id="295" r:id="rId15"/>
    <p:sldId id="296" r:id="rId16"/>
    <p:sldId id="297" r:id="rId17"/>
    <p:sldId id="276" r:id="rId18"/>
    <p:sldId id="300" r:id="rId19"/>
    <p:sldId id="301" r:id="rId20"/>
    <p:sldId id="306" r:id="rId21"/>
    <p:sldId id="302" r:id="rId22"/>
    <p:sldId id="307" r:id="rId23"/>
    <p:sldId id="308" r:id="rId24"/>
    <p:sldId id="310" r:id="rId25"/>
    <p:sldId id="313" r:id="rId26"/>
    <p:sldId id="311" r:id="rId27"/>
    <p:sldId id="304" r:id="rId28"/>
    <p:sldId id="266" r:id="rId29"/>
    <p:sldId id="265" r:id="rId30"/>
    <p:sldId id="312" r:id="rId31"/>
    <p:sldId id="298" r:id="rId32"/>
    <p:sldId id="299" r:id="rId33"/>
    <p:sldId id="314" r:id="rId34"/>
    <p:sldId id="318" r:id="rId35"/>
    <p:sldId id="315" r:id="rId36"/>
    <p:sldId id="316" r:id="rId37"/>
    <p:sldId id="317" r:id="rId38"/>
    <p:sldId id="271" r:id="rId39"/>
    <p:sldId id="270" r:id="rId40"/>
    <p:sldId id="30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3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7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8E7F8-06A9-4EEB-9C3F-6A74C7BEE497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5A8A9-7782-4409-B701-3E1E8DC2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8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8E7F8-06A9-4EEB-9C3F-6A74C7BEE497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5A8A9-7782-4409-B701-3E1E8DC2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6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609600"/>
            <a:ext cx="15430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609600"/>
            <a:ext cx="447675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8E7F8-06A9-4EEB-9C3F-6A74C7BEE497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5A8A9-7782-4409-B701-3E1E8DC2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0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8E7F8-06A9-4EEB-9C3F-6A74C7BEE497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5A8A9-7782-4409-B701-3E1E8DC2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3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8E7F8-06A9-4EEB-9C3F-6A74C7BEE497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5A8A9-7782-4409-B701-3E1E8DC2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3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981200"/>
            <a:ext cx="3009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981200"/>
            <a:ext cx="3009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8E7F8-06A9-4EEB-9C3F-6A74C7BEE497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5A8A9-7782-4409-B701-3E1E8DC2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8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8E7F8-06A9-4EEB-9C3F-6A74C7BEE497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5A8A9-7782-4409-B701-3E1E8DC2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9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8E7F8-06A9-4EEB-9C3F-6A74C7BEE497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5A8A9-7782-4409-B701-3E1E8DC2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6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8E7F8-06A9-4EEB-9C3F-6A74C7BEE497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5A8A9-7782-4409-B701-3E1E8DC2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9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8E7F8-06A9-4EEB-9C3F-6A74C7BEE497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5A8A9-7782-4409-B701-3E1E8DC2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6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8E7F8-06A9-4EEB-9C3F-6A74C7BEE497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5A8A9-7782-4409-B701-3E1E8DC2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60960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981200"/>
            <a:ext cx="617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622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charset="0"/>
              </a:defRPr>
            </a:lvl1pPr>
          </a:lstStyle>
          <a:p>
            <a:fld id="{6448E7F8-06A9-4EEB-9C3F-6A74C7BEE497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5305A8A9-7782-4409-B701-3E1E8DC211ED}" type="slidenum">
              <a:rPr lang="en-US" smtClean="0"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1981200" cy="6858000"/>
          </a:xfrm>
          <a:prstGeom prst="rect">
            <a:avLst/>
          </a:prstGeom>
          <a:solidFill>
            <a:srgbClr val="334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2400" smtClean="0"/>
          </a:p>
        </p:txBody>
      </p:sp>
      <p:pic>
        <p:nvPicPr>
          <p:cNvPr id="1032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"/>
          <a:stretch>
            <a:fillRect/>
          </a:stretch>
        </p:blipFill>
        <p:spPr bwMode="auto">
          <a:xfrm>
            <a:off x="0" y="3840165"/>
            <a:ext cx="198120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21"/>
          <a:stretch>
            <a:fillRect/>
          </a:stretch>
        </p:blipFill>
        <p:spPr bwMode="auto">
          <a:xfrm>
            <a:off x="152400" y="2286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6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3399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3399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3399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3399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3399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3399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3399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3399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Times" panose="02020603050405020304" pitchFamily="18" charset="0"/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53399"/>
        </a:buClr>
        <a:buFont typeface="Times" panose="02020603050405020304" pitchFamily="18" charset="0"/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53399"/>
        </a:buClr>
        <a:buChar char="–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dr.state.fl.us/Content/presentations/population-demographics/DemographicOverview_4-20-11.pdf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assets.aarp.org/rgcenter/general/Multicultural-Engagement-Florida-Fact-Sheet-AARP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is.org/FloridaImmigrants1970202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assets.aarp.org/rgcenter/general/Multicultural-Engagement-Florida-Fact-Sheet-AARP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072" y="419879"/>
            <a:ext cx="6540761" cy="1838129"/>
          </a:xfrm>
        </p:spPr>
        <p:txBody>
          <a:bodyPr/>
          <a:lstStyle/>
          <a:p>
            <a:r>
              <a:rPr lang="en-US" sz="3600" dirty="0" smtClean="0"/>
              <a:t>Cultural and Linguistic Health Literacy Needs of Florida’s Multicultural Population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1944" y="4973216"/>
            <a:ext cx="5794310" cy="1240971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Florida Health Literacy Summit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January 20, 2017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Laura K. Guyer, PhD, MEd, RDN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710" b="12345"/>
          <a:stretch/>
        </p:blipFill>
        <p:spPr>
          <a:xfrm>
            <a:off x="3143351" y="2453958"/>
            <a:ext cx="4205568" cy="245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83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Western Biomedical Model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684" y="1979195"/>
            <a:ext cx="6743700" cy="224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1168" y="4656221"/>
            <a:ext cx="5678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Disabled state caused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Pathogens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Weakened immune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Environmental factors – </a:t>
            </a:r>
            <a:r>
              <a:rPr lang="en-US" dirty="0" smtClean="0"/>
              <a:t>toxins (lead), </a:t>
            </a:r>
            <a:r>
              <a:rPr lang="en-US" dirty="0" smtClean="0"/>
              <a:t>disease carrying vectors (Zika)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338" y="1539551"/>
            <a:ext cx="6571861" cy="5103845"/>
          </a:xfrm>
        </p:spPr>
        <p:txBody>
          <a:bodyPr anchor="t">
            <a:normAutofit fontScale="62500" lnSpcReduction="20000"/>
          </a:bodyPr>
          <a:lstStyle/>
          <a:p>
            <a:pPr marL="0" indent="0">
              <a:buClr>
                <a:srgbClr val="FF9900"/>
              </a:buClr>
              <a:buNone/>
            </a:pPr>
            <a:r>
              <a:rPr lang="en-US" sz="3800" b="1" dirty="0" smtClean="0">
                <a:solidFill>
                  <a:schemeClr val="tx1"/>
                </a:solidFill>
              </a:rPr>
              <a:t>Principles</a:t>
            </a:r>
          </a:p>
          <a:p>
            <a:pPr marL="0" indent="0">
              <a:buClr>
                <a:srgbClr val="FF9900"/>
              </a:buClr>
              <a:buNone/>
            </a:pPr>
            <a:endParaRPr lang="en-US" sz="3800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FF9900"/>
              </a:buClr>
              <a:buNone/>
            </a:pPr>
            <a:r>
              <a:rPr lang="en-US" sz="3800" dirty="0" smtClean="0">
                <a:solidFill>
                  <a:schemeClr val="tx1"/>
                </a:solidFill>
              </a:rPr>
              <a:t>Disease </a:t>
            </a:r>
            <a:r>
              <a:rPr lang="en-US" sz="3800" dirty="0" smtClean="0">
                <a:solidFill>
                  <a:schemeClr val="tx1"/>
                </a:solidFill>
              </a:rPr>
              <a:t>results from natural, physical scientific phenomena. </a:t>
            </a:r>
          </a:p>
          <a:p>
            <a:pPr marL="0" indent="0">
              <a:buClr>
                <a:srgbClr val="FF9900"/>
              </a:buClr>
              <a:buNone/>
            </a:pPr>
            <a:endParaRPr lang="en-US" sz="3800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FF9900"/>
              </a:buClr>
              <a:buNone/>
            </a:pPr>
            <a:r>
              <a:rPr lang="en-US" sz="3800" dirty="0" smtClean="0">
                <a:solidFill>
                  <a:schemeClr val="tx1"/>
                </a:solidFill>
              </a:rPr>
              <a:t>Little emphasis on spiritual, relational or emotional dimensions of health.</a:t>
            </a:r>
          </a:p>
          <a:p>
            <a:pPr marL="0" indent="0">
              <a:buClr>
                <a:srgbClr val="FF9900"/>
              </a:buClr>
              <a:buNone/>
            </a:pPr>
            <a:endParaRPr lang="en-US" sz="3800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FF9900"/>
              </a:buClr>
              <a:buNone/>
            </a:pPr>
            <a:r>
              <a:rPr lang="en-US" sz="3800" dirty="0" smtClean="0">
                <a:solidFill>
                  <a:schemeClr val="tx1"/>
                </a:solidFill>
              </a:rPr>
              <a:t>Physicians </a:t>
            </a:r>
            <a:r>
              <a:rPr lang="en-US" sz="3800" dirty="0">
                <a:solidFill>
                  <a:schemeClr val="tx1"/>
                </a:solidFill>
              </a:rPr>
              <a:t>advocate medical treatments </a:t>
            </a:r>
            <a:r>
              <a:rPr lang="en-US" sz="3800" dirty="0" smtClean="0">
                <a:solidFill>
                  <a:schemeClr val="tx1"/>
                </a:solidFill>
              </a:rPr>
              <a:t>to </a:t>
            </a:r>
            <a:r>
              <a:rPr lang="en-US" sz="3800" dirty="0">
                <a:solidFill>
                  <a:schemeClr val="tx1"/>
                </a:solidFill>
              </a:rPr>
              <a:t>combat </a:t>
            </a:r>
            <a:r>
              <a:rPr lang="en-US" sz="3800" dirty="0" smtClean="0">
                <a:solidFill>
                  <a:schemeClr val="tx1"/>
                </a:solidFill>
              </a:rPr>
              <a:t>microorganisms; use </a:t>
            </a:r>
            <a:r>
              <a:rPr lang="en-US" sz="3800" dirty="0">
                <a:solidFill>
                  <a:schemeClr val="tx1"/>
                </a:solidFill>
              </a:rPr>
              <a:t>sophisticated technology to diagnose and treat disease</a:t>
            </a:r>
            <a:r>
              <a:rPr lang="en-US" sz="3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Clr>
                <a:srgbClr val="FF9900"/>
              </a:buClr>
              <a:buNone/>
            </a:pPr>
            <a:endParaRPr lang="en-US" sz="3800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FF9900"/>
              </a:buClr>
              <a:buNone/>
            </a:pPr>
            <a:r>
              <a:rPr lang="en-US" sz="3800" dirty="0" smtClean="0">
                <a:solidFill>
                  <a:schemeClr val="tx1"/>
                </a:solidFill>
              </a:rPr>
              <a:t>By </a:t>
            </a:r>
            <a:r>
              <a:rPr lang="en-US" sz="3800" dirty="0">
                <a:solidFill>
                  <a:schemeClr val="tx1"/>
                </a:solidFill>
              </a:rPr>
              <a:t>taking positive health-related actions, negative health conditions can be </a:t>
            </a:r>
            <a:r>
              <a:rPr lang="en-US" sz="3800" dirty="0" smtClean="0">
                <a:solidFill>
                  <a:schemeClr val="tx1"/>
                </a:solidFill>
              </a:rPr>
              <a:t>avoided.</a:t>
            </a:r>
          </a:p>
          <a:p>
            <a:pPr marL="0" indent="0" algn="r">
              <a:buClr>
                <a:srgbClr val="FF9900"/>
              </a:buClr>
              <a:buNone/>
            </a:pPr>
            <a:r>
              <a:rPr lang="en-US" i="1" dirty="0" smtClean="0">
                <a:solidFill>
                  <a:schemeClr val="tx1"/>
                </a:solidFill>
              </a:rPr>
              <a:t>Wade &amp; Halligan, 2004</a:t>
            </a:r>
            <a:endParaRPr lang="en-US" i="1" dirty="0">
              <a:solidFill>
                <a:schemeClr val="tx1"/>
              </a:solidFill>
            </a:endParaRPr>
          </a:p>
          <a:p>
            <a:pPr marL="0" indent="0" algn="r">
              <a:buClr>
                <a:srgbClr val="FF9900"/>
              </a:buClr>
              <a:buNone/>
            </a:pPr>
            <a:endParaRPr lang="en-US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Clr>
                <a:srgbClr val="FF9900"/>
              </a:buCl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endParaRPr lang="en-US" dirty="0"/>
          </a:p>
          <a:p>
            <a:pPr>
              <a:buClrTx/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3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Eastern Health Model</a:t>
            </a:r>
          </a:p>
        </p:txBody>
      </p:sp>
      <p:pic>
        <p:nvPicPr>
          <p:cNvPr id="3993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676400"/>
            <a:ext cx="1819275" cy="1943100"/>
          </a:xfrm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4343400" y="20574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8000"/>
              </a:buClr>
              <a:buFont typeface="Times" panose="02020603050405020304" pitchFamily="18" charset="0"/>
              <a:buChar char="•"/>
              <a:defRPr sz="3200">
                <a:solidFill>
                  <a:schemeClr val="bg2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chemeClr val="bg2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53399"/>
              </a:buClr>
              <a:buFont typeface="Times" panose="02020603050405020304" pitchFamily="18" charset="0"/>
              <a:buChar char="•"/>
              <a:defRPr sz="2400">
                <a:solidFill>
                  <a:schemeClr val="bg2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53399"/>
              </a:buClr>
              <a:buChar char="–"/>
              <a:defRPr sz="2000">
                <a:solidFill>
                  <a:schemeClr val="bg2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bg2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2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2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2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2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Qi (</a:t>
            </a:r>
            <a:r>
              <a:rPr lang="en-US" altLang="en-US" sz="2400" dirty="0" err="1">
                <a:solidFill>
                  <a:schemeClr val="tx1"/>
                </a:solidFill>
              </a:rPr>
              <a:t>chee</a:t>
            </a:r>
            <a:r>
              <a:rPr lang="en-US" altLang="en-US" sz="2400" dirty="0">
                <a:solidFill>
                  <a:schemeClr val="tx1"/>
                </a:solidFill>
              </a:rPr>
              <a:t>) Life is a gathering of energy that is always in flux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152" y="3360737"/>
            <a:ext cx="28575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0645" y="361950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dirty="0"/>
              <a:t>E</a:t>
            </a:r>
            <a:r>
              <a:rPr lang="en-US" sz="2400" dirty="0" smtClean="0"/>
              <a:t>verything </a:t>
            </a:r>
            <a:r>
              <a:rPr lang="en-US" sz="2400" dirty="0"/>
              <a:t>contains </a:t>
            </a:r>
            <a:r>
              <a:rPr lang="en-US" sz="2400" b="1" dirty="0"/>
              <a:t>Yin</a:t>
            </a:r>
            <a:r>
              <a:rPr lang="en-US" sz="2400" dirty="0"/>
              <a:t> and </a:t>
            </a:r>
            <a:r>
              <a:rPr lang="en-US" sz="2400" b="1" dirty="0" smtClean="0"/>
              <a:t>Yang;</a:t>
            </a:r>
            <a:r>
              <a:rPr lang="en-US" sz="2400" dirty="0" smtClean="0"/>
              <a:t> </a:t>
            </a:r>
            <a:r>
              <a:rPr lang="en-US" sz="2400" dirty="0"/>
              <a:t>two opposite </a:t>
            </a:r>
            <a:r>
              <a:rPr lang="en-US" sz="2400" dirty="0" smtClean="0"/>
              <a:t>but </a:t>
            </a:r>
            <a:r>
              <a:rPr lang="en-US" sz="2400" dirty="0"/>
              <a:t>complementary energies. </a:t>
            </a:r>
            <a:r>
              <a:rPr lang="en-US" sz="2400" dirty="0" smtClean="0"/>
              <a:t>Although opposite, </a:t>
            </a:r>
            <a:r>
              <a:rPr lang="en-US" sz="2400" dirty="0"/>
              <a:t>they are </a:t>
            </a:r>
            <a:r>
              <a:rPr lang="en-US" sz="2400" dirty="0" smtClean="0"/>
              <a:t>interdependent </a:t>
            </a:r>
            <a:r>
              <a:rPr lang="en-US" sz="2400" dirty="0"/>
              <a:t>and </a:t>
            </a:r>
            <a:r>
              <a:rPr lang="en-US" sz="2400" dirty="0" smtClean="0"/>
              <a:t>cannot </a:t>
            </a:r>
            <a:r>
              <a:rPr lang="en-US" sz="2400" dirty="0"/>
              <a:t>exist without the </a:t>
            </a:r>
            <a:r>
              <a:rPr lang="en-US" sz="2400" dirty="0" smtClean="0"/>
              <a:t>other.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403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090056"/>
            <a:ext cx="6172200" cy="400594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Assumes </a:t>
            </a:r>
            <a:r>
              <a:rPr lang="en-US" sz="2400" dirty="0">
                <a:solidFill>
                  <a:schemeClr val="tx1"/>
                </a:solidFill>
              </a:rPr>
              <a:t>that the body is </a:t>
            </a:r>
            <a:r>
              <a:rPr lang="en-US" sz="2400" dirty="0" smtClean="0">
                <a:solidFill>
                  <a:schemeClr val="tx1"/>
                </a:solidFill>
              </a:rPr>
              <a:t>whole </a:t>
            </a:r>
            <a:r>
              <a:rPr lang="en-US" sz="2400" dirty="0">
                <a:solidFill>
                  <a:schemeClr val="tx1"/>
                </a:solidFill>
              </a:rPr>
              <a:t>and each part of </a:t>
            </a:r>
            <a:r>
              <a:rPr lang="en-US" sz="2400" dirty="0" smtClean="0">
                <a:solidFill>
                  <a:schemeClr val="tx1"/>
                </a:solidFill>
              </a:rPr>
              <a:t>is </a:t>
            </a:r>
            <a:r>
              <a:rPr lang="en-US" sz="2400" dirty="0">
                <a:solidFill>
                  <a:schemeClr val="tx1"/>
                </a:solidFill>
              </a:rPr>
              <a:t>intimately connected.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Each </a:t>
            </a:r>
            <a:r>
              <a:rPr lang="en-US" sz="2400" dirty="0">
                <a:solidFill>
                  <a:schemeClr val="tx1"/>
                </a:solidFill>
              </a:rPr>
              <a:t>organ has a mental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physical function.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Health </a:t>
            </a:r>
            <a:r>
              <a:rPr lang="en-US" sz="2400" dirty="0">
                <a:solidFill>
                  <a:schemeClr val="tx1"/>
                </a:solidFill>
              </a:rPr>
              <a:t>is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state of balance between the physical, </a:t>
            </a:r>
            <a:r>
              <a:rPr lang="en-US" sz="2400" dirty="0" smtClean="0">
                <a:solidFill>
                  <a:schemeClr val="tx1"/>
                </a:solidFill>
              </a:rPr>
              <a:t>social </a:t>
            </a:r>
            <a:r>
              <a:rPr lang="en-US" sz="2400" dirty="0">
                <a:solidFill>
                  <a:schemeClr val="tx1"/>
                </a:solidFill>
              </a:rPr>
              <a:t>and super-natural environment. </a:t>
            </a:r>
            <a:endParaRPr lang="en-US" alt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08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Culture and Health Literacy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981200"/>
            <a:ext cx="6363478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Do non-adherent patients have low health literacy </a:t>
            </a:r>
            <a:r>
              <a:rPr lang="en-US" sz="2400" u="sng" dirty="0" smtClean="0">
                <a:solidFill>
                  <a:schemeClr val="tx1"/>
                </a:solidFill>
              </a:rPr>
              <a:t>or</a:t>
            </a:r>
            <a:r>
              <a:rPr lang="en-US" sz="2400" dirty="0" smtClean="0">
                <a:solidFill>
                  <a:schemeClr val="tx1"/>
                </a:solidFill>
              </a:rPr>
              <a:t> do they understand and treat disease differently?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Cultural beliefs contribute to ability to understand and follow provider recommendations.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Cultural differences influence perceptions of symptoms.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85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Many chronic diseases (diabetes, hypertension) have periods when patients are asymptomatic.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Is the absence of symptoms = healthy?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n-US" sz="1800" i="1" dirty="0" smtClean="0">
                <a:solidFill>
                  <a:schemeClr val="tx1"/>
                </a:solidFill>
              </a:rPr>
              <a:t>Shaw, et al, 2008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01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field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2 </a:t>
            </a:r>
            <a:r>
              <a:rPr lang="en-US" sz="2400" dirty="0" smtClean="0">
                <a:solidFill>
                  <a:schemeClr val="tx1"/>
                </a:solidFill>
              </a:rPr>
              <a:t>examples: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Haitian patient with diabetes and gangrene.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Rural African American man with diabetes and poorly managed A1c’s at risk for bi-lateral amputation.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44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172200" cy="901959"/>
          </a:xfrm>
        </p:spPr>
        <p:txBody>
          <a:bodyPr/>
          <a:lstStyle/>
          <a:p>
            <a:r>
              <a:rPr lang="en-US" sz="4000" dirty="0" smtClean="0"/>
              <a:t>Demographics &amp; Change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646268"/>
              </p:ext>
            </p:extLst>
          </p:nvPr>
        </p:nvGraphicFramePr>
        <p:xfrm>
          <a:off x="2457450" y="1642188"/>
          <a:ext cx="6462615" cy="4587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5097">
                  <a:extLst>
                    <a:ext uri="{9D8B030D-6E8A-4147-A177-3AD203B41FA5}">
                      <a16:colId xmlns:a16="http://schemas.microsoft.com/office/drawing/2014/main" val="2755840749"/>
                    </a:ext>
                  </a:extLst>
                </a:gridCol>
                <a:gridCol w="1250302">
                  <a:extLst>
                    <a:ext uri="{9D8B030D-6E8A-4147-A177-3AD203B41FA5}">
                      <a16:colId xmlns:a16="http://schemas.microsoft.com/office/drawing/2014/main" val="3780870782"/>
                    </a:ext>
                  </a:extLst>
                </a:gridCol>
                <a:gridCol w="1390261">
                  <a:extLst>
                    <a:ext uri="{9D8B030D-6E8A-4147-A177-3AD203B41FA5}">
                      <a16:colId xmlns:a16="http://schemas.microsoft.com/office/drawing/2014/main" val="2723860379"/>
                    </a:ext>
                  </a:extLst>
                </a:gridCol>
                <a:gridCol w="1296955">
                  <a:extLst>
                    <a:ext uri="{9D8B030D-6E8A-4147-A177-3AD203B41FA5}">
                      <a16:colId xmlns:a16="http://schemas.microsoft.com/office/drawing/2014/main" val="2443294163"/>
                    </a:ext>
                  </a:extLst>
                </a:gridCol>
              </a:tblGrid>
              <a:tr h="7719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Florida’s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Population, 2015 (%)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U.S. Population,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2015 (%)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Projected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Population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2050 (%)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627494"/>
                  </a:ext>
                </a:extLst>
              </a:tr>
              <a:tr h="2518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r>
                        <a:rPr lang="en-US" sz="1700" u="sng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5564795"/>
                  </a:ext>
                </a:extLst>
              </a:tr>
              <a:tr h="2518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r>
                        <a:rPr lang="en-US" sz="1700" u="sng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8126046"/>
                  </a:ext>
                </a:extLst>
              </a:tr>
              <a:tr h="3040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</a:rPr>
                        <a:t>Trans/Queer/Genderfluid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754542"/>
                  </a:ext>
                </a:extLst>
              </a:tr>
              <a:tr h="3141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Black/African American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16.8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1390185"/>
                  </a:ext>
                </a:extLst>
              </a:tr>
              <a:tr h="150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</a:rPr>
                        <a:t>White/Caucasian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77.7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2705441"/>
                  </a:ext>
                </a:extLst>
              </a:tr>
              <a:tr h="313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Am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Indian/AK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Native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1.3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6744258"/>
                  </a:ext>
                </a:extLst>
              </a:tr>
              <a:tr h="2518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</a:rPr>
                        <a:t>Asian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2.8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</a:rPr>
                        <a:t>5.6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9726398"/>
                  </a:ext>
                </a:extLst>
              </a:tr>
              <a:tr h="3046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HI/Pacific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Islander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0703765"/>
                  </a:ext>
                </a:extLst>
              </a:tr>
              <a:tr h="2518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</a:rPr>
                        <a:t>More than one race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</a:rPr>
                        <a:t>2.6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6.2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848517"/>
                  </a:ext>
                </a:extLst>
              </a:tr>
              <a:tr h="2518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Hispanic/Latino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24.5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</a:rPr>
                        <a:t>17.6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0627579"/>
                  </a:ext>
                </a:extLst>
              </a:tr>
              <a:tr h="3525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Immigrant (not born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US)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12.5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5101457"/>
                  </a:ext>
                </a:extLst>
              </a:tr>
              <a:tr h="5168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English +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@home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28.1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20.5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818124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11755" y="6372808"/>
            <a:ext cx="3554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US Census Bureau, Quick Facts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50209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By 2050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Growth from 313 - 438M people; 82% of increase due to </a:t>
            </a:r>
            <a:r>
              <a:rPr lang="en-US" altLang="en-US" sz="2400" dirty="0" smtClean="0">
                <a:solidFill>
                  <a:schemeClr val="tx1"/>
                </a:solidFill>
              </a:rPr>
              <a:t>immigration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Older adults (65+) are 1 in 7, will be 1 in 5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Most older adults will be single-race Caucasians and younger will be minority or multi-racial</a:t>
            </a:r>
          </a:p>
          <a:p>
            <a:endParaRPr lang="en-US" alt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50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Multicultural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Age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dirty="0">
                <a:solidFill>
                  <a:schemeClr val="tx1"/>
                </a:solidFill>
              </a:rPr>
              <a:t>the coming decade, </a:t>
            </a:r>
            <a:r>
              <a:rPr lang="en-US" sz="2400" dirty="0" smtClean="0">
                <a:solidFill>
                  <a:schemeClr val="tx1"/>
                </a:solidFill>
              </a:rPr>
              <a:t>growth of </a:t>
            </a:r>
            <a:r>
              <a:rPr lang="en-US" sz="2400" dirty="0">
                <a:solidFill>
                  <a:schemeClr val="tx1"/>
                </a:solidFill>
              </a:rPr>
              <a:t>the 50+ multicultural </a:t>
            </a:r>
            <a:r>
              <a:rPr lang="en-US" sz="2400" dirty="0" smtClean="0">
                <a:solidFill>
                  <a:schemeClr val="tx1"/>
                </a:solidFill>
              </a:rPr>
              <a:t>segments </a:t>
            </a:r>
            <a:r>
              <a:rPr lang="en-US" sz="2400" dirty="0">
                <a:solidFill>
                  <a:schemeClr val="tx1"/>
                </a:solidFill>
              </a:rPr>
              <a:t>will outpace the total ‘boomer’ age </a:t>
            </a:r>
            <a:r>
              <a:rPr lang="en-US" sz="2400" dirty="0" smtClean="0">
                <a:solidFill>
                  <a:schemeClr val="tx1"/>
                </a:solidFill>
              </a:rPr>
              <a:t>demographic.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By 2016, Hispanics will </a:t>
            </a:r>
            <a:r>
              <a:rPr lang="en-US" sz="2400" dirty="0" smtClean="0">
                <a:solidFill>
                  <a:schemeClr val="tx1"/>
                </a:solidFill>
              </a:rPr>
              <a:t>be </a:t>
            </a:r>
            <a:r>
              <a:rPr lang="en-US" sz="2400" dirty="0">
                <a:solidFill>
                  <a:schemeClr val="tx1"/>
                </a:solidFill>
              </a:rPr>
              <a:t>47% of the 50+ population in Miami - Ft. </a:t>
            </a:r>
            <a:r>
              <a:rPr lang="en-US" sz="2400" dirty="0" smtClean="0">
                <a:solidFill>
                  <a:schemeClr val="tx1"/>
                </a:solidFill>
              </a:rPr>
              <a:t>Lauderdale.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6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981200"/>
            <a:ext cx="6484776" cy="41148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Explore </a:t>
            </a:r>
            <a:r>
              <a:rPr lang="en-US" sz="2400" dirty="0">
                <a:solidFill>
                  <a:schemeClr val="tx1"/>
                </a:solidFill>
              </a:rPr>
              <a:t>the changing demographic, social and political landscape in the U.S. and Florida.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Describe the role of cultural and linguistic factors in health literacy.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Explain </a:t>
            </a:r>
            <a:r>
              <a:rPr lang="en-US" sz="2400" dirty="0">
                <a:solidFill>
                  <a:schemeClr val="tx1"/>
                </a:solidFill>
              </a:rPr>
              <a:t>why a multicultural health professions workforce can effectively meet the cultural and linguistic health literacy needs of a multicultural population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Propose strategies to increase diversity in the health </a:t>
            </a:r>
            <a:r>
              <a:rPr lang="en-US" sz="2400" dirty="0" smtClean="0">
                <a:solidFill>
                  <a:schemeClr val="tx1"/>
                </a:solidFill>
              </a:rPr>
              <a:t>professions.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41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88" t="7540" r="8164" b="6636"/>
          <a:stretch/>
        </p:blipFill>
        <p:spPr>
          <a:xfrm>
            <a:off x="2045301" y="158610"/>
            <a:ext cx="7098699" cy="560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5868955"/>
            <a:ext cx="6708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hlinkClick r:id="rId3"/>
              </a:rPr>
              <a:t>http://</a:t>
            </a:r>
            <a:r>
              <a:rPr lang="en-US" sz="1600" i="1" dirty="0" smtClean="0">
                <a:hlinkClick r:id="rId3"/>
              </a:rPr>
              <a:t>edr.state.fl.us/Content/presentations/population-demographics/DemographicOverview_4-20-11.pdf</a:t>
            </a:r>
            <a:r>
              <a:rPr lang="en-US" sz="1600" i="1" dirty="0" smtClean="0"/>
              <a:t>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962339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961053"/>
            <a:ext cx="6172200" cy="546773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Race/ethnicity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Two-thirds </a:t>
            </a:r>
            <a:r>
              <a:rPr lang="en-US" sz="2400" dirty="0">
                <a:solidFill>
                  <a:schemeClr val="tx1"/>
                </a:solidFill>
              </a:rPr>
              <a:t>of Florida’s three main multicultural populations reside in Miami, Orlando and Tampa combined.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Miami-Ft. Lauderdale </a:t>
            </a:r>
            <a:r>
              <a:rPr lang="en-US" sz="2400" dirty="0" smtClean="0">
                <a:solidFill>
                  <a:schemeClr val="tx1"/>
                </a:solidFill>
              </a:rPr>
              <a:t>metropolitan area has the largest population of </a:t>
            </a:r>
            <a:r>
              <a:rPr lang="en-US" sz="2400" dirty="0">
                <a:solidFill>
                  <a:schemeClr val="tx1"/>
                </a:solidFill>
              </a:rPr>
              <a:t>Hispanic/Latino and African-American/Black residents.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As a metropolitan area, Orlando has the largest Asian population.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assets.aarp.org/rgcenter/general/Multicultural-Engagement-Florida-Fact-Sheet-AARP.pdf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7435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750412"/>
            <a:ext cx="7239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89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Triple Threats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981200"/>
            <a:ext cx="6335486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Low health literacy, cultural </a:t>
            </a:r>
            <a:r>
              <a:rPr lang="en-US" sz="2400" dirty="0" smtClean="0">
                <a:solidFill>
                  <a:schemeClr val="tx1"/>
                </a:solidFill>
              </a:rPr>
              <a:t>barriers </a:t>
            </a:r>
            <a:r>
              <a:rPr lang="en-US" sz="2400" dirty="0">
                <a:solidFill>
                  <a:schemeClr val="tx1"/>
                </a:solidFill>
              </a:rPr>
              <a:t>and limited English proficiency </a:t>
            </a:r>
            <a:r>
              <a:rPr lang="en-US" sz="2400" dirty="0" smtClean="0">
                <a:solidFill>
                  <a:schemeClr val="tx1"/>
                </a:solidFill>
              </a:rPr>
              <a:t>(LEP) are </a:t>
            </a:r>
            <a:r>
              <a:rPr lang="en-US" sz="2400" dirty="0">
                <a:solidFill>
                  <a:schemeClr val="tx1"/>
                </a:solidFill>
              </a:rPr>
              <a:t>the “triple </a:t>
            </a:r>
            <a:r>
              <a:rPr lang="en-US" sz="2400" dirty="0" smtClean="0">
                <a:solidFill>
                  <a:schemeClr val="tx1"/>
                </a:solidFill>
              </a:rPr>
              <a:t>threats” </a:t>
            </a:r>
            <a:r>
              <a:rPr lang="en-US" sz="2400" dirty="0">
                <a:solidFill>
                  <a:schemeClr val="tx1"/>
                </a:solidFill>
              </a:rPr>
              <a:t>to </a:t>
            </a:r>
            <a:r>
              <a:rPr lang="en-US" sz="2400" dirty="0" smtClean="0">
                <a:solidFill>
                  <a:schemeClr val="tx1"/>
                </a:solidFill>
              </a:rPr>
              <a:t>effective </a:t>
            </a:r>
            <a:r>
              <a:rPr lang="en-US" sz="2400" dirty="0">
                <a:solidFill>
                  <a:schemeClr val="tx1"/>
                </a:solidFill>
              </a:rPr>
              <a:t>health </a:t>
            </a:r>
            <a:r>
              <a:rPr lang="en-US" sz="2400" dirty="0" smtClean="0">
                <a:solidFill>
                  <a:schemeClr val="tx1"/>
                </a:solidFill>
              </a:rPr>
              <a:t>communication.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Health literacy is a new construct. Roles of culture and language have not been well investigated.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Literacy assessments and tools to evaluate written materials are designed for English-speakers.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07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800807"/>
            <a:ext cx="6172200" cy="433873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Knowing </a:t>
            </a: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patient’s language and culture is </a:t>
            </a:r>
            <a:r>
              <a:rPr lang="en-US" sz="2400" dirty="0" smtClean="0">
                <a:solidFill>
                  <a:schemeClr val="tx1"/>
                </a:solidFill>
              </a:rPr>
              <a:t>a starting point for estimating health literacy </a:t>
            </a:r>
            <a:r>
              <a:rPr lang="en-US" sz="2400" dirty="0">
                <a:solidFill>
                  <a:schemeClr val="tx1"/>
                </a:solidFill>
              </a:rPr>
              <a:t>in a given situation.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When literacy skills are poor, health literacy will almost always be compromised. Many minorities and immigrants have LEP.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When health literacy is low, health may be in jeopardy.</a:t>
            </a:r>
          </a:p>
          <a:p>
            <a:pPr marL="0" indent="0" algn="r">
              <a:buNone/>
            </a:pPr>
            <a:r>
              <a:rPr lang="en-US" sz="1800" i="1" dirty="0" smtClean="0">
                <a:solidFill>
                  <a:schemeClr val="tx1"/>
                </a:solidFill>
              </a:rPr>
              <a:t>Singleton &amp; Krause, 2009</a:t>
            </a:r>
            <a:endParaRPr lang="en-US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79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LEP &amp; Language Barriers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79510"/>
            <a:ext cx="6172200" cy="475861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LEP is </a:t>
            </a:r>
            <a:r>
              <a:rPr lang="en-US" sz="2400" dirty="0">
                <a:solidFill>
                  <a:schemeClr val="tx1"/>
                </a:solidFill>
              </a:rPr>
              <a:t>a barrier to medical comprehension and increases the risk of adverse medication reactions. Access to language-concordant physicians </a:t>
            </a:r>
            <a:r>
              <a:rPr lang="en-US" sz="2400" dirty="0" smtClean="0">
                <a:solidFill>
                  <a:schemeClr val="tx1"/>
                </a:solidFill>
              </a:rPr>
              <a:t>helps </a:t>
            </a:r>
            <a:r>
              <a:rPr lang="en-US" sz="2400" dirty="0">
                <a:solidFill>
                  <a:schemeClr val="tx1"/>
                </a:solidFill>
              </a:rPr>
              <a:t>but does not eliminate language barriers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Language </a:t>
            </a:r>
            <a:r>
              <a:rPr lang="en-US" sz="2400" dirty="0" smtClean="0">
                <a:solidFill>
                  <a:schemeClr val="tx1"/>
                </a:solidFill>
              </a:rPr>
              <a:t>barriers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decrease </a:t>
            </a:r>
            <a:r>
              <a:rPr lang="en-US" sz="2400" dirty="0">
                <a:solidFill>
                  <a:schemeClr val="tx1"/>
                </a:solidFill>
              </a:rPr>
              <a:t>access to </a:t>
            </a:r>
            <a:r>
              <a:rPr lang="en-US" sz="2400" dirty="0" smtClean="0">
                <a:solidFill>
                  <a:schemeClr val="tx1"/>
                </a:solidFill>
              </a:rPr>
              <a:t>primary/preventive care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impair </a:t>
            </a:r>
            <a:r>
              <a:rPr lang="en-US" sz="2400" dirty="0">
                <a:solidFill>
                  <a:schemeClr val="tx1"/>
                </a:solidFill>
              </a:rPr>
              <a:t>patient </a:t>
            </a:r>
            <a:r>
              <a:rPr lang="en-US" sz="2400" dirty="0" smtClean="0">
                <a:solidFill>
                  <a:schemeClr val="tx1"/>
                </a:solidFill>
              </a:rPr>
              <a:t>comprehension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decrease </a:t>
            </a:r>
            <a:r>
              <a:rPr lang="en-US" sz="2400" dirty="0">
                <a:solidFill>
                  <a:schemeClr val="tx1"/>
                </a:solidFill>
              </a:rPr>
              <a:t>patient </a:t>
            </a:r>
            <a:r>
              <a:rPr lang="en-US" sz="2400" dirty="0" smtClean="0">
                <a:solidFill>
                  <a:schemeClr val="tx1"/>
                </a:solidFill>
              </a:rPr>
              <a:t>adherence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decrease </a:t>
            </a:r>
            <a:r>
              <a:rPr lang="en-US" sz="2400" dirty="0">
                <a:solidFill>
                  <a:schemeClr val="tx1"/>
                </a:solidFill>
              </a:rPr>
              <a:t>patient </a:t>
            </a:r>
            <a:r>
              <a:rPr lang="en-US" sz="2400" dirty="0" smtClean="0">
                <a:solidFill>
                  <a:schemeClr val="tx1"/>
                </a:solidFill>
              </a:rPr>
              <a:t>satisfaction</a:t>
            </a:r>
          </a:p>
          <a:p>
            <a:pPr marL="0" indent="0" algn="r">
              <a:buNone/>
            </a:pPr>
            <a:r>
              <a:rPr lang="en-US" sz="1800" i="1" dirty="0" smtClean="0">
                <a:solidFill>
                  <a:schemeClr val="tx1"/>
                </a:solidFill>
              </a:rPr>
              <a:t>Wilson, 2005</a:t>
            </a:r>
            <a:endParaRPr lang="en-US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89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field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Two examples: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You have a clot in your brain . . 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Take once daily . . 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7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010"/>
          <a:stretch/>
        </p:blipFill>
        <p:spPr>
          <a:xfrm>
            <a:off x="2753874" y="290592"/>
            <a:ext cx="5668518" cy="5625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7257" y="5915608"/>
            <a:ext cx="6382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Shaping Florida: The Effects of Immigration, 1970-2020 </a:t>
            </a:r>
            <a:endParaRPr lang="en-US" sz="1600" dirty="0" smtClean="0"/>
          </a:p>
          <a:p>
            <a:pPr algn="r"/>
            <a:r>
              <a:rPr lang="en-US" sz="1600" i="1" dirty="0">
                <a:hlinkClick r:id="rId3"/>
              </a:rPr>
              <a:t>http://</a:t>
            </a:r>
            <a:r>
              <a:rPr lang="en-US" sz="1600" i="1" dirty="0" smtClean="0">
                <a:hlinkClick r:id="rId3"/>
              </a:rPr>
              <a:t>cis.org/FloridaImmigrants19702020</a:t>
            </a:r>
            <a:r>
              <a:rPr lang="en-US" sz="1600" i="1" dirty="0" smtClean="0"/>
              <a:t>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084253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091" y="609600"/>
            <a:ext cx="6718040" cy="901959"/>
          </a:xfrm>
        </p:spPr>
        <p:txBody>
          <a:bodyPr/>
          <a:lstStyle/>
          <a:p>
            <a:r>
              <a:rPr lang="en-US" sz="4000" dirty="0" smtClean="0"/>
              <a:t>Languages in FL  (18.8M)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668591"/>
              </p:ext>
            </p:extLst>
          </p:nvPr>
        </p:nvGraphicFramePr>
        <p:xfrm>
          <a:off x="3219061" y="1874558"/>
          <a:ext cx="4851919" cy="4103293"/>
        </p:xfrm>
        <a:graphic>
          <a:graphicData uri="http://schemas.openxmlformats.org/drawingml/2006/table">
            <a:tbl>
              <a:tblPr/>
              <a:tblGrid>
                <a:gridCol w="3088433">
                  <a:extLst>
                    <a:ext uri="{9D8B030D-6E8A-4147-A177-3AD203B41FA5}">
                      <a16:colId xmlns:a16="http://schemas.microsoft.com/office/drawing/2014/main" val="2883398821"/>
                    </a:ext>
                  </a:extLst>
                </a:gridCol>
                <a:gridCol w="1763486">
                  <a:extLst>
                    <a:ext uri="{9D8B030D-6E8A-4147-A177-3AD203B41FA5}">
                      <a16:colId xmlns:a16="http://schemas.microsoft.com/office/drawing/2014/main" val="4126631937"/>
                    </a:ext>
                  </a:extLst>
                </a:gridCol>
              </a:tblGrid>
              <a:tr h="523409">
                <a:tc>
                  <a:txBody>
                    <a:bodyPr/>
                    <a:lstStyle/>
                    <a:p>
                      <a:r>
                        <a:rPr lang="en-US" sz="1600" dirty="0"/>
                        <a:t>Language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23.95% population</a:t>
                      </a:r>
                      <a:endParaRPr lang="en-US" sz="1600" dirty="0"/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735466"/>
                  </a:ext>
                </a:extLst>
              </a:tr>
              <a:tr h="327175">
                <a:tc>
                  <a:txBody>
                    <a:bodyPr/>
                    <a:lstStyle/>
                    <a:p>
                      <a:r>
                        <a:rPr lang="en-US" sz="1600" dirty="0"/>
                        <a:t>English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73.36%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970931"/>
                  </a:ext>
                </a:extLst>
              </a:tr>
              <a:tr h="327175">
                <a:tc>
                  <a:txBody>
                    <a:bodyPr/>
                    <a:lstStyle/>
                    <a:p>
                      <a:r>
                        <a:rPr lang="en-US" sz="1600" dirty="0"/>
                        <a:t>Spanish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19.54%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509438"/>
                  </a:ext>
                </a:extLst>
              </a:tr>
              <a:tr h="327175">
                <a:tc>
                  <a:txBody>
                    <a:bodyPr/>
                    <a:lstStyle/>
                    <a:p>
                      <a:r>
                        <a:rPr lang="en-US" sz="1600" dirty="0"/>
                        <a:t>French Creole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1.84%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668868"/>
                  </a:ext>
                </a:extLst>
              </a:tr>
              <a:tr h="327175">
                <a:tc>
                  <a:txBody>
                    <a:bodyPr/>
                    <a:lstStyle/>
                    <a:p>
                      <a:r>
                        <a:rPr lang="en-US" sz="1600" dirty="0"/>
                        <a:t>French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0.60%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489053"/>
                  </a:ext>
                </a:extLst>
              </a:tr>
              <a:tr h="327175">
                <a:tc>
                  <a:txBody>
                    <a:bodyPr/>
                    <a:lstStyle/>
                    <a:p>
                      <a:r>
                        <a:rPr lang="en-US" sz="1600" dirty="0"/>
                        <a:t>Portuguese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0.50%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162073"/>
                  </a:ext>
                </a:extLst>
              </a:tr>
              <a:tr h="327175">
                <a:tc>
                  <a:txBody>
                    <a:bodyPr/>
                    <a:lstStyle/>
                    <a:p>
                      <a:r>
                        <a:rPr lang="en-US" sz="1600" dirty="0"/>
                        <a:t>German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0.42%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195358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r>
                        <a:rPr lang="en-US" sz="1600" dirty="0"/>
                        <a:t>Tagalog</a:t>
                      </a:r>
                      <a:r>
                        <a:rPr lang="en-US" sz="1600" dirty="0" smtClean="0"/>
                        <a:t>, Vietnamese, Italian  (</a:t>
                      </a:r>
                      <a:r>
                        <a:rPr lang="en-US" sz="1600" dirty="0"/>
                        <a:t>tied)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0.31%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070288"/>
                  </a:ext>
                </a:extLst>
              </a:tr>
              <a:tr h="327175">
                <a:tc>
                  <a:txBody>
                    <a:bodyPr/>
                    <a:lstStyle/>
                    <a:p>
                      <a:r>
                        <a:rPr lang="en-US" sz="1600" dirty="0"/>
                        <a:t>Arabic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0.22%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81696"/>
                  </a:ext>
                </a:extLst>
              </a:tr>
              <a:tr h="327175">
                <a:tc>
                  <a:txBody>
                    <a:bodyPr/>
                    <a:lstStyle/>
                    <a:p>
                      <a:r>
                        <a:rPr lang="en-US" sz="1600" dirty="0"/>
                        <a:t>Chinese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0.20%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456039"/>
                  </a:ext>
                </a:extLst>
              </a:tr>
              <a:tr h="327175">
                <a:tc>
                  <a:txBody>
                    <a:bodyPr/>
                    <a:lstStyle/>
                    <a:p>
                      <a:r>
                        <a:rPr lang="en-US" sz="1600" dirty="0"/>
                        <a:t>Russian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0.18%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18764"/>
                  </a:ext>
                </a:extLst>
              </a:tr>
              <a:tr h="327175">
                <a:tc>
                  <a:txBody>
                    <a:bodyPr/>
                    <a:lstStyle/>
                    <a:p>
                      <a:r>
                        <a:rPr lang="en-US" sz="1600" dirty="0"/>
                        <a:t>Polish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0.14%</a:t>
                      </a: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6215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74024" y="6288833"/>
            <a:ext cx="175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2010 Census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00021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062" b="3387"/>
          <a:stretch/>
        </p:blipFill>
        <p:spPr>
          <a:xfrm>
            <a:off x="2612571" y="161720"/>
            <a:ext cx="5673013" cy="660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3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172200" cy="789992"/>
          </a:xfrm>
        </p:spPr>
        <p:txBody>
          <a:bodyPr/>
          <a:lstStyle/>
          <a:p>
            <a:r>
              <a:rPr lang="en-US" dirty="0"/>
              <a:t>Health 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539551"/>
            <a:ext cx="6372808" cy="489857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No standard definition. 2003 NAAL reported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88% adults do NOT have proficient health literacy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 goal of health literacy is to “. . . </a:t>
            </a:r>
            <a:r>
              <a:rPr lang="en-US" sz="2400" dirty="0">
                <a:solidFill>
                  <a:schemeClr val="tx1"/>
                </a:solidFill>
              </a:rPr>
              <a:t>understand basic health </a:t>
            </a:r>
            <a:r>
              <a:rPr lang="en-US" sz="2400" dirty="0" smtClean="0">
                <a:solidFill>
                  <a:schemeClr val="tx1"/>
                </a:solidFill>
              </a:rPr>
              <a:t>information and </a:t>
            </a:r>
            <a:r>
              <a:rPr lang="en-US" sz="2400" dirty="0">
                <a:solidFill>
                  <a:schemeClr val="tx1"/>
                </a:solidFill>
              </a:rPr>
              <a:t>services </a:t>
            </a:r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dirty="0">
                <a:solidFill>
                  <a:schemeClr val="tx1"/>
                </a:solidFill>
              </a:rPr>
              <a:t>make appropriate health </a:t>
            </a:r>
            <a:r>
              <a:rPr lang="en-US" sz="2400" dirty="0" smtClean="0">
                <a:solidFill>
                  <a:schemeClr val="tx1"/>
                </a:solidFill>
              </a:rPr>
              <a:t>decisions. . .’’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Health literacy is ‘‘based on the interaction of the individual’s skills with health contexts . . . the health care system, the education system, and broad social and cultural factors at home, at work, and in the community.”</a:t>
            </a:r>
          </a:p>
          <a:p>
            <a:pPr marL="0" indent="0" algn="r">
              <a:buNone/>
            </a:pPr>
            <a:r>
              <a:rPr lang="en-US" sz="1800" i="1" dirty="0" smtClean="0">
                <a:solidFill>
                  <a:schemeClr val="tx1"/>
                </a:solidFill>
              </a:rPr>
              <a:t>IOM, 2004</a:t>
            </a:r>
            <a:endParaRPr lang="en-US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20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0644" y="2130427"/>
            <a:ext cx="6097555" cy="1470025"/>
          </a:xfrm>
        </p:spPr>
        <p:txBody>
          <a:bodyPr/>
          <a:lstStyle/>
          <a:p>
            <a:r>
              <a:rPr lang="en-US" sz="4000" dirty="0" smtClean="0"/>
              <a:t>Strategies for Overcoming Cultural and Linguistic Barriers to Health Literacy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78109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67" y="609600"/>
            <a:ext cx="6822233" cy="1143000"/>
          </a:xfrm>
        </p:spPr>
        <p:txBody>
          <a:bodyPr/>
          <a:lstStyle/>
          <a:p>
            <a:r>
              <a:rPr lang="en-US" sz="4000" dirty="0" smtClean="0"/>
              <a:t>Investigate Explanatory Models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981200"/>
            <a:ext cx="64770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Arthur Kleinman proposes 8 questions to examine the patient’s/family’s </a:t>
            </a:r>
            <a:r>
              <a:rPr lang="en-US" sz="2400" u="sng" dirty="0" smtClean="0">
                <a:solidFill>
                  <a:schemeClr val="tx1"/>
                </a:solidFill>
              </a:rPr>
              <a:t>experience of illness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What do you call the problem?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What do you think caused the problem?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Why do you think it started when it did?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What do you think the sickness does? How does it 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How severe is the sickness? Will it have a long or short course?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1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 dirty="0" smtClean="0">
                <a:solidFill>
                  <a:schemeClr val="tx1"/>
                </a:solidFill>
              </a:rPr>
              <a:t>What kind of treatment do you think the patient should receive? </a:t>
            </a:r>
            <a:r>
              <a:rPr lang="en-US" sz="2400" i="1" dirty="0" smtClean="0">
                <a:solidFill>
                  <a:schemeClr val="tx1"/>
                </a:solidFill>
              </a:rPr>
              <a:t>What treatment has the patient received</a:t>
            </a:r>
            <a:r>
              <a:rPr lang="en-US" sz="2400" dirty="0" smtClean="0">
                <a:solidFill>
                  <a:schemeClr val="tx1"/>
                </a:solidFill>
              </a:rPr>
              <a:t>? [Guyer’s corollary]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 smtClean="0">
                <a:solidFill>
                  <a:schemeClr val="tx1"/>
                </a:solidFill>
              </a:rPr>
              <a:t>What are the chief problems the sickness has caused?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 smtClean="0">
                <a:solidFill>
                  <a:schemeClr val="tx1"/>
                </a:solidFill>
              </a:rPr>
              <a:t>What do you fear about the sickness?</a:t>
            </a:r>
          </a:p>
          <a:p>
            <a:pPr marL="457200" indent="-457200">
              <a:buFont typeface="+mj-lt"/>
              <a:buAutoNum type="arabicPeriod" startAt="6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n-US" sz="2000" i="1" dirty="0" smtClean="0">
                <a:solidFill>
                  <a:schemeClr val="tx1"/>
                </a:solidFill>
              </a:rPr>
              <a:t>Kleinman, et al, 1978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75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Reducing Language Barriers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Failure to provide access to language services is violation of civil rights (1964 Civil Rights Act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In 2000, </a:t>
            </a:r>
            <a:r>
              <a:rPr lang="en-US" sz="2400" dirty="0" smtClean="0">
                <a:solidFill>
                  <a:schemeClr val="tx1"/>
                </a:solidFill>
              </a:rPr>
              <a:t>Executive </a:t>
            </a:r>
            <a:r>
              <a:rPr lang="en-US" sz="2400" dirty="0">
                <a:solidFill>
                  <a:schemeClr val="tx1"/>
                </a:solidFill>
              </a:rPr>
              <a:t>Order 13166, "Improving Access to Services for Persons with Limited English Proficiency." </a:t>
            </a:r>
            <a:r>
              <a:rPr lang="en-US" sz="2400" i="1" dirty="0" smtClean="0">
                <a:solidFill>
                  <a:schemeClr val="tx1"/>
                </a:solidFill>
              </a:rPr>
              <a:t>Requires </a:t>
            </a:r>
            <a:r>
              <a:rPr lang="en-US" sz="2400" i="1" dirty="0">
                <a:solidFill>
                  <a:schemeClr val="tx1"/>
                </a:solidFill>
              </a:rPr>
              <a:t>Federal agencies to examine the services </a:t>
            </a:r>
            <a:r>
              <a:rPr lang="en-US" sz="2400" i="1" dirty="0" smtClean="0">
                <a:solidFill>
                  <a:schemeClr val="tx1"/>
                </a:solidFill>
              </a:rPr>
              <a:t>provided, </a:t>
            </a:r>
            <a:r>
              <a:rPr lang="en-US" sz="2400" i="1" dirty="0">
                <a:solidFill>
                  <a:schemeClr val="tx1"/>
                </a:solidFill>
              </a:rPr>
              <a:t>identify need for LEP services and develop and implement a system to provide </a:t>
            </a:r>
            <a:r>
              <a:rPr lang="en-US" sz="2400" i="1" dirty="0" smtClean="0">
                <a:solidFill>
                  <a:schemeClr val="tx1"/>
                </a:solidFill>
              </a:rPr>
              <a:t>services </a:t>
            </a:r>
            <a:r>
              <a:rPr lang="en-US" sz="2400" i="1" dirty="0">
                <a:solidFill>
                  <a:schemeClr val="tx1"/>
                </a:solidFill>
              </a:rPr>
              <a:t>so LEP persons can have meaningful </a:t>
            </a:r>
            <a:r>
              <a:rPr lang="en-US" sz="2400" i="1" dirty="0" smtClean="0">
                <a:solidFill>
                  <a:schemeClr val="tx1"/>
                </a:solidFill>
              </a:rPr>
              <a:t>access.</a:t>
            </a:r>
            <a:r>
              <a:rPr lang="en-US" sz="2400" i="1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24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Section 1577 ACA </a:t>
            </a:r>
            <a:r>
              <a:rPr lang="en-US" sz="2400" i="1" dirty="0">
                <a:solidFill>
                  <a:schemeClr val="tx1"/>
                </a:solidFill>
              </a:rPr>
              <a:t>enhances language assistance for people with limited English proficiency and helps to ensure effective communication for individuals with disabilities.</a:t>
            </a:r>
          </a:p>
          <a:p>
            <a:pPr marL="0" indent="0">
              <a:buNone/>
            </a:pPr>
            <a:endParaRPr lang="en-US" sz="2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74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Joint </a:t>
            </a:r>
            <a:r>
              <a:rPr lang="en-US" sz="2400" dirty="0">
                <a:solidFill>
                  <a:schemeClr val="tx1"/>
                </a:solidFill>
              </a:rPr>
              <a:t>Commission revised Requirement HR.01.02.01 which addressed hospital's responsibility to establish and verify staff qualifications used to support the care and treatment provided as an </a:t>
            </a:r>
            <a:r>
              <a:rPr lang="en-US" sz="2400" dirty="0" smtClean="0">
                <a:solidFill>
                  <a:schemeClr val="tx1"/>
                </a:solidFill>
              </a:rPr>
              <a:t>institution [language proficiency is one qualification]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Need to increase use of trained medical interpreters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4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UF’s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6335486" cy="455489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Developed an undergraduate minor, </a:t>
            </a:r>
            <a:r>
              <a:rPr lang="en-US" sz="2400" i="1" dirty="0" smtClean="0">
                <a:solidFill>
                  <a:schemeClr val="tx1"/>
                </a:solidFill>
              </a:rPr>
              <a:t>Health Disparities in Society</a:t>
            </a:r>
            <a:r>
              <a:rPr lang="en-US" sz="2400" dirty="0" smtClean="0">
                <a:solidFill>
                  <a:schemeClr val="tx1"/>
                </a:solidFill>
              </a:rPr>
              <a:t>, to prepare a qualified multicultural workforce.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Students represent all dimensions of diversity: race, ethnicity, language, gender identity, sexual orientation, religion, disability, geography.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 better match between health professionals and the population served promotes health equity and social justice.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08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8945" y="600365"/>
            <a:ext cx="6659419" cy="1499024"/>
          </a:xfrm>
        </p:spPr>
        <p:txBody>
          <a:bodyPr/>
          <a:lstStyle/>
          <a:p>
            <a:r>
              <a:rPr lang="en-US" i="1" dirty="0" smtClean="0"/>
              <a:t>Questions?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54" y="2199202"/>
            <a:ext cx="4419600" cy="3160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8945" y="5635690"/>
            <a:ext cx="665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153399"/>
                </a:solidFill>
              </a:rPr>
              <a:t>Thanks for your participation</a:t>
            </a:r>
            <a:r>
              <a:rPr lang="en-US" sz="3200" dirty="0" smtClean="0">
                <a:solidFill>
                  <a:srgbClr val="153399"/>
                </a:solidFill>
              </a:rPr>
              <a:t>!</a:t>
            </a:r>
            <a:endParaRPr lang="en-US" sz="3200" dirty="0">
              <a:solidFill>
                <a:srgbClr val="15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838131"/>
            <a:ext cx="6172200" cy="425786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Institute of Medicine. Health Literacy: A Prescription to End Confusion</a:t>
            </a:r>
            <a:r>
              <a:rPr lang="en-US" sz="2000" dirty="0" smtClean="0">
                <a:solidFill>
                  <a:schemeClr val="tx1"/>
                </a:solidFill>
              </a:rPr>
              <a:t>. Washington</a:t>
            </a:r>
            <a:r>
              <a:rPr lang="en-US" sz="2000" dirty="0">
                <a:solidFill>
                  <a:schemeClr val="tx1"/>
                </a:solidFill>
              </a:rPr>
              <a:t>, DC: National Academies Press; 2004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RM Parker, DA </a:t>
            </a:r>
            <a:r>
              <a:rPr lang="en-US" sz="2000" dirty="0" err="1" smtClean="0">
                <a:solidFill>
                  <a:schemeClr val="tx1"/>
                </a:solidFill>
              </a:rPr>
              <a:t>Kindig</a:t>
            </a:r>
            <a:r>
              <a:rPr lang="en-US" sz="2000" dirty="0" smtClean="0">
                <a:solidFill>
                  <a:schemeClr val="tx1"/>
                </a:solidFill>
              </a:rPr>
              <a:t>. (2006). Beyond the Institute of Medicine Health Literacy Report: Are the Recommendations Being Taken Seriously? </a:t>
            </a:r>
            <a:r>
              <a:rPr lang="en-US" sz="2000" i="1" dirty="0" smtClean="0">
                <a:solidFill>
                  <a:schemeClr val="tx1"/>
                </a:solidFill>
              </a:rPr>
              <a:t>J Gen Intern Med</a:t>
            </a:r>
            <a:r>
              <a:rPr lang="en-US" sz="2000" dirty="0" smtClean="0">
                <a:solidFill>
                  <a:schemeClr val="tx1"/>
                </a:solidFill>
              </a:rPr>
              <a:t>. 21:891-892.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DT Wade, PW Halligan. (2004). Do Biomedical Models of Illness Make for Good Healthcare </a:t>
            </a:r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ystems? </a:t>
            </a:r>
            <a:r>
              <a:rPr lang="pl-PL" sz="2000" i="1" dirty="0">
                <a:solidFill>
                  <a:schemeClr val="tx1"/>
                </a:solidFill>
              </a:rPr>
              <a:t>BMJ</a:t>
            </a:r>
            <a:r>
              <a:rPr lang="pl-PL" sz="2000" dirty="0" smtClean="0">
                <a:solidFill>
                  <a:schemeClr val="tx1"/>
                </a:solidFill>
              </a:rPr>
              <a:t>. </a:t>
            </a:r>
            <a:r>
              <a:rPr lang="pl-PL" sz="2000" dirty="0">
                <a:solidFill>
                  <a:schemeClr val="tx1"/>
                </a:solidFill>
              </a:rPr>
              <a:t>329(7479</a:t>
            </a:r>
            <a:r>
              <a:rPr lang="pl-PL" sz="2000" dirty="0" smtClean="0">
                <a:solidFill>
                  <a:schemeClr val="tx1"/>
                </a:solidFill>
              </a:rPr>
              <a:t>):1398–1401</a:t>
            </a:r>
            <a:r>
              <a:rPr lang="pl-PL" sz="2000" dirty="0">
                <a:solidFill>
                  <a:schemeClr val="tx1"/>
                </a:solidFill>
              </a:rPr>
              <a:t>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32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9" y="1744823"/>
            <a:ext cx="6410131" cy="4525347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 err="1" smtClean="0">
                <a:solidFill>
                  <a:schemeClr val="tx1"/>
                </a:solidFill>
              </a:rPr>
              <a:t>Ventriglio</a:t>
            </a:r>
            <a:r>
              <a:rPr lang="en-US" sz="2000" dirty="0" smtClean="0">
                <a:solidFill>
                  <a:schemeClr val="tx1"/>
                </a:solidFill>
              </a:rPr>
              <a:t>, J </a:t>
            </a:r>
            <a:r>
              <a:rPr lang="en-US" sz="2000" dirty="0" err="1" smtClean="0">
                <a:solidFill>
                  <a:schemeClr val="tx1"/>
                </a:solidFill>
              </a:rPr>
              <a:t>Torales</a:t>
            </a:r>
            <a:r>
              <a:rPr lang="en-US" sz="2000" dirty="0" smtClean="0">
                <a:solidFill>
                  <a:schemeClr val="tx1"/>
                </a:solidFill>
              </a:rPr>
              <a:t>, D </a:t>
            </a:r>
            <a:r>
              <a:rPr lang="en-US" sz="2000" dirty="0" err="1" smtClean="0">
                <a:solidFill>
                  <a:schemeClr val="tx1"/>
                </a:solidFill>
              </a:rPr>
              <a:t>Bhugra</a:t>
            </a:r>
            <a:r>
              <a:rPr lang="en-US" sz="2000" dirty="0" smtClean="0">
                <a:solidFill>
                  <a:schemeClr val="tx1"/>
                </a:solidFill>
              </a:rPr>
              <a:t>. (2016). Disease versus Illness: What Do Clinicians Need To Know? </a:t>
            </a:r>
            <a:r>
              <a:rPr lang="en-US" sz="2000" i="1" dirty="0" smtClean="0">
                <a:solidFill>
                  <a:schemeClr val="tx1"/>
                </a:solidFill>
              </a:rPr>
              <a:t>Int J </a:t>
            </a:r>
            <a:r>
              <a:rPr lang="en-US" sz="2000" i="1" dirty="0" err="1" smtClean="0">
                <a:solidFill>
                  <a:schemeClr val="tx1"/>
                </a:solidFill>
              </a:rPr>
              <a:t>Soc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Psychiatr</a:t>
            </a:r>
            <a:r>
              <a:rPr lang="en-US" sz="2000" dirty="0" smtClean="0">
                <a:solidFill>
                  <a:schemeClr val="tx1"/>
                </a:solidFill>
              </a:rPr>
              <a:t>. DOI: 10.1177/0020764016658677.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 smtClean="0">
                <a:solidFill>
                  <a:schemeClr val="tx1"/>
                </a:solidFill>
              </a:rPr>
              <a:t>SJ Shaw, et al. (2008).  The Role of Culture in Health Literacy and Chronic Disease Screening and Management. </a:t>
            </a:r>
            <a:r>
              <a:rPr lang="en-US" sz="2000" i="1" dirty="0" smtClean="0">
                <a:solidFill>
                  <a:schemeClr val="tx1"/>
                </a:solidFill>
              </a:rPr>
              <a:t>J Immigrant Minority Health</a:t>
            </a:r>
            <a:r>
              <a:rPr lang="en-US" sz="2000" dirty="0" smtClean="0">
                <a:solidFill>
                  <a:schemeClr val="tx1"/>
                </a:solidFill>
              </a:rPr>
              <a:t>. DOI: 10.1007/s10903-008-9135-5.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 smtClean="0">
                <a:solidFill>
                  <a:schemeClr val="tx1"/>
                </a:solidFill>
              </a:rPr>
              <a:t>AARP. (2012). Florida’s Multicultural Engagement </a:t>
            </a:r>
            <a:r>
              <a:rPr lang="en-US" sz="2000" dirty="0">
                <a:solidFill>
                  <a:schemeClr val="tx1"/>
                </a:solidFill>
              </a:rPr>
              <a:t>Fact Sheet. </a:t>
            </a:r>
            <a:r>
              <a:rPr lang="en-US" sz="20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assets.aarp.org/rgcenter/general/ Multicultural-Engagement-Florida-Fact-Sheet-AARP.pdf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4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3061" y="707572"/>
            <a:ext cx="6219774" cy="4321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7290" y="6186196"/>
            <a:ext cx="1778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RM Parker, 2006</a:t>
            </a:r>
            <a:endParaRPr lang="en-US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556588" y="5290457"/>
            <a:ext cx="612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health care system plays a significant role in promoting health literacy.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58581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sz="2000" dirty="0" smtClean="0">
                <a:solidFill>
                  <a:schemeClr val="tx1"/>
                </a:solidFill>
              </a:rPr>
              <a:t>K Singleton, EMA Krause. (2009). </a:t>
            </a:r>
            <a:r>
              <a:rPr lang="en-US" sz="2000" dirty="0">
                <a:solidFill>
                  <a:schemeClr val="tx1"/>
                </a:solidFill>
              </a:rPr>
              <a:t>Understanding Cultural and Linguistic Barriers to Health </a:t>
            </a:r>
            <a:r>
              <a:rPr lang="en-US" sz="2000" dirty="0" smtClean="0">
                <a:solidFill>
                  <a:schemeClr val="tx1"/>
                </a:solidFill>
              </a:rPr>
              <a:t>Literacy. </a:t>
            </a:r>
            <a:r>
              <a:rPr lang="en-US" sz="2000" i="1" dirty="0" smtClean="0">
                <a:solidFill>
                  <a:schemeClr val="tx1"/>
                </a:solidFill>
              </a:rPr>
              <a:t>OIJN</a:t>
            </a:r>
            <a:r>
              <a:rPr lang="en-US" sz="2000" dirty="0" smtClean="0">
                <a:solidFill>
                  <a:schemeClr val="tx1"/>
                </a:solidFill>
              </a:rPr>
              <a:t>. 14(3).</a:t>
            </a:r>
          </a:p>
          <a:p>
            <a:pPr marL="457200" indent="-457200">
              <a:buFont typeface="+mj-lt"/>
              <a:buAutoNum type="arabicPeriod" startAt="7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en-US" sz="2000" dirty="0" smtClean="0">
                <a:solidFill>
                  <a:schemeClr val="tx1"/>
                </a:solidFill>
              </a:rPr>
              <a:t>E Wilson, et al. (2005). </a:t>
            </a:r>
            <a:r>
              <a:rPr lang="en-US" sz="2000" dirty="0">
                <a:solidFill>
                  <a:schemeClr val="tx1"/>
                </a:solidFill>
              </a:rPr>
              <a:t>Effects of Limited English Proficiency and Physician Language on Health Care </a:t>
            </a:r>
            <a:r>
              <a:rPr lang="en-US" sz="2000" dirty="0" smtClean="0">
                <a:solidFill>
                  <a:schemeClr val="tx1"/>
                </a:solidFill>
              </a:rPr>
              <a:t>Comprehension. </a:t>
            </a:r>
            <a:r>
              <a:rPr lang="en-US" sz="2000" i="1" dirty="0">
                <a:solidFill>
                  <a:schemeClr val="tx1"/>
                </a:solidFill>
              </a:rPr>
              <a:t>J</a:t>
            </a:r>
            <a:r>
              <a:rPr lang="en-US" sz="2000" i="1" dirty="0" smtClean="0">
                <a:solidFill>
                  <a:schemeClr val="tx1"/>
                </a:solidFill>
              </a:rPr>
              <a:t> Gen Int Med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20(9</a:t>
            </a:r>
            <a:r>
              <a:rPr lang="en-US" sz="2000" dirty="0" smtClean="0">
                <a:solidFill>
                  <a:schemeClr val="tx1"/>
                </a:solidFill>
              </a:rPr>
              <a:t>):800–806.</a:t>
            </a:r>
          </a:p>
          <a:p>
            <a:pPr marL="457200" indent="-457200">
              <a:buFont typeface="+mj-lt"/>
              <a:buAutoNum type="arabicPeriod" startAt="7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en-US" sz="2000" dirty="0">
                <a:solidFill>
                  <a:schemeClr val="tx1"/>
                </a:solidFill>
              </a:rPr>
              <a:t>A Kleinman, L Eisenberg, B Good. (1978). Culture, Illness and Care: clinical Lessons from Anthropologic and Cross-Cultural Research. </a:t>
            </a:r>
            <a:r>
              <a:rPr lang="en-US" sz="2000" i="1" dirty="0">
                <a:solidFill>
                  <a:schemeClr val="tx1"/>
                </a:solidFill>
              </a:rPr>
              <a:t>Ann Int Med</a:t>
            </a:r>
            <a:r>
              <a:rPr lang="en-US" sz="2000" dirty="0">
                <a:solidFill>
                  <a:schemeClr val="tx1"/>
                </a:solidFill>
              </a:rPr>
              <a:t>. 88:251-258.</a:t>
            </a:r>
          </a:p>
          <a:p>
            <a:pPr marL="457200" indent="-457200">
              <a:buFont typeface="+mj-lt"/>
              <a:buAutoNum type="arabicPeriod" startAt="7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7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2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295330"/>
            <a:ext cx="6172200" cy="38006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“Culture” is the totality of socially transmitted behavioral patterns, beliefs, attitudes, values and customs.</a:t>
            </a:r>
          </a:p>
          <a:p>
            <a:pPr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It guides the worldview and decision-making of a population of people.</a:t>
            </a:r>
          </a:p>
          <a:p>
            <a:pPr marL="0" indent="0" algn="r">
              <a:buNone/>
            </a:pPr>
            <a:endParaRPr lang="en-US" sz="2000" i="1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en-US" sz="2000" i="1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n-US" sz="1800" i="1" dirty="0" smtClean="0">
                <a:solidFill>
                  <a:schemeClr val="tx1"/>
                </a:solidFill>
              </a:rPr>
              <a:t>Dictionary.com</a:t>
            </a:r>
            <a:r>
              <a:rPr lang="en-US" sz="1800" i="1" dirty="0">
                <a:solidFill>
                  <a:schemeClr val="tx1"/>
                </a:solidFill>
              </a:rPr>
              <a:t>, 2015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5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091" y="2295331"/>
            <a:ext cx="6262254" cy="356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Culture is explained by membership in </a:t>
            </a:r>
            <a:r>
              <a:rPr lang="en-US" sz="2400" i="1" dirty="0" smtClean="0">
                <a:solidFill>
                  <a:srgbClr val="C00000"/>
                </a:solidFill>
              </a:rPr>
              <a:t>racial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i="1" dirty="0">
                <a:solidFill>
                  <a:srgbClr val="C00000"/>
                </a:solidFill>
              </a:rPr>
              <a:t>ethnic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i="1" dirty="0">
                <a:solidFill>
                  <a:srgbClr val="C00000"/>
                </a:solidFill>
              </a:rPr>
              <a:t>linguistic groups</a:t>
            </a:r>
            <a:r>
              <a:rPr lang="en-US" sz="2400" dirty="0">
                <a:solidFill>
                  <a:schemeClr val="tx1"/>
                </a:solidFill>
              </a:rPr>
              <a:t>, as well as </a:t>
            </a:r>
            <a:r>
              <a:rPr lang="en-US" sz="2400" dirty="0" smtClean="0">
                <a:solidFill>
                  <a:schemeClr val="tx1"/>
                </a:solidFill>
              </a:rPr>
              <a:t>by </a:t>
            </a:r>
            <a:r>
              <a:rPr lang="en-US" sz="2400" i="1" dirty="0" smtClean="0">
                <a:solidFill>
                  <a:srgbClr val="C00000"/>
                </a:solidFill>
              </a:rPr>
              <a:t>geographical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i="1" dirty="0">
                <a:solidFill>
                  <a:srgbClr val="C00000"/>
                </a:solidFill>
              </a:rPr>
              <a:t>religious and spiritual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i="1" dirty="0">
                <a:solidFill>
                  <a:srgbClr val="C00000"/>
                </a:solidFill>
              </a:rPr>
              <a:t>biological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i="1" dirty="0">
                <a:solidFill>
                  <a:srgbClr val="C00000"/>
                </a:solidFill>
              </a:rPr>
              <a:t>sociological </a:t>
            </a:r>
            <a:r>
              <a:rPr lang="en-US" sz="2400" i="1" dirty="0" smtClean="0">
                <a:solidFill>
                  <a:srgbClr val="C00000"/>
                </a:solidFill>
              </a:rPr>
              <a:t>characteristics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	</a:t>
            </a:r>
          </a:p>
          <a:p>
            <a:pPr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smtClean="0">
                <a:solidFill>
                  <a:schemeClr val="tx1"/>
                </a:solidFill>
              </a:rPr>
              <a:t>USDHHS</a:t>
            </a:r>
            <a:r>
              <a:rPr lang="en-US" sz="1800" i="1" dirty="0" smtClean="0">
                <a:solidFill>
                  <a:schemeClr val="tx1"/>
                </a:solidFill>
              </a:rPr>
              <a:t>, Office of Minority Health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 algn="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There is a </a:t>
            </a:r>
            <a:r>
              <a:rPr lang="en-US" sz="2400" i="1" dirty="0" smtClean="0">
                <a:solidFill>
                  <a:srgbClr val="C00000"/>
                </a:solidFill>
              </a:rPr>
              <a:t>culture of medicine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Culture, Health &amp; Illness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Culture takes a prominent role that must be understood and respected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Defines health and illness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Explains reason(s) for disease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Determines health practices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Determines who is involved in care and their roles/responsibilities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438122" cy="1143000"/>
          </a:xfrm>
        </p:spPr>
        <p:txBody>
          <a:bodyPr/>
          <a:lstStyle/>
          <a:p>
            <a:r>
              <a:rPr lang="en-US" sz="4000" dirty="0"/>
              <a:t>Explanatory Models of </a:t>
            </a:r>
            <a:r>
              <a:rPr lang="en-US" sz="4000" dirty="0" smtClean="0"/>
              <a:t>Illness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981200"/>
            <a:ext cx="6172200" cy="432629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Explanatory models of illness form around  </a:t>
            </a:r>
            <a:r>
              <a:rPr lang="en-US" sz="2400" dirty="0" smtClean="0">
                <a:solidFill>
                  <a:schemeClr val="tx1"/>
                </a:solidFill>
              </a:rPr>
              <a:t>cultural health </a:t>
            </a:r>
            <a:r>
              <a:rPr lang="en-US" sz="2400" dirty="0" smtClean="0">
                <a:solidFill>
                  <a:schemeClr val="tx1"/>
                </a:solidFill>
              </a:rPr>
              <a:t>beliefs and practices.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Experience (short and long term) with illness influences health </a:t>
            </a:r>
            <a:r>
              <a:rPr lang="en-US" sz="2400" dirty="0" smtClean="0">
                <a:solidFill>
                  <a:schemeClr val="tx1"/>
                </a:solidFill>
              </a:rPr>
              <a:t>behaviors.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What do you do when you are starting to feel sick? Why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What do you do when you do NOT feel sick?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6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981200"/>
            <a:ext cx="6172200" cy="454089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Health professionals focus on the </a:t>
            </a:r>
            <a:r>
              <a:rPr lang="en-US" sz="2400" b="1" dirty="0" smtClean="0">
                <a:solidFill>
                  <a:schemeClr val="tx1"/>
                </a:solidFill>
              </a:rPr>
              <a:t>experience of disease</a:t>
            </a:r>
            <a:r>
              <a:rPr lang="en-US" sz="2400" dirty="0" smtClean="0">
                <a:solidFill>
                  <a:schemeClr val="tx1"/>
                </a:solidFill>
              </a:rPr>
              <a:t> – symptoms, diagnostics.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Patients focus on the </a:t>
            </a:r>
            <a:r>
              <a:rPr lang="en-US" sz="2400" b="1" dirty="0" smtClean="0">
                <a:solidFill>
                  <a:schemeClr val="tx1"/>
                </a:solidFill>
              </a:rPr>
              <a:t>experience of illness </a:t>
            </a:r>
            <a:r>
              <a:rPr lang="en-US" sz="2400" dirty="0" smtClean="0">
                <a:solidFill>
                  <a:schemeClr val="tx1"/>
                </a:solidFill>
              </a:rPr>
              <a:t>– impact on relationships, lifestyle.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When the explanatory model of health professionals differs from the explanatory model of patients – we often label </a:t>
            </a:r>
            <a:r>
              <a:rPr lang="en-US" sz="2400" dirty="0" smtClean="0">
                <a:solidFill>
                  <a:schemeClr val="tx1"/>
                </a:solidFill>
              </a:rPr>
              <a:t>the outcome as patient </a:t>
            </a:r>
            <a:r>
              <a:rPr lang="en-US" sz="2400" dirty="0" smtClean="0">
                <a:solidFill>
                  <a:schemeClr val="tx1"/>
                </a:solidFill>
              </a:rPr>
              <a:t>“non-adherence” or “non-compliance</a:t>
            </a:r>
            <a:r>
              <a:rPr lang="en-US" sz="2400" dirty="0" smtClean="0">
                <a:solidFill>
                  <a:schemeClr val="tx1"/>
                </a:solidFill>
              </a:rPr>
              <a:t>.”</a:t>
            </a:r>
          </a:p>
          <a:p>
            <a:pPr marL="0" indent="0" algn="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n-US" sz="1800" i="1" dirty="0" err="1" smtClean="0">
                <a:solidFill>
                  <a:schemeClr val="tx1"/>
                </a:solidFill>
              </a:rPr>
              <a:t>Ventriglio</a:t>
            </a:r>
            <a:r>
              <a:rPr lang="en-US" sz="1800" i="1" dirty="0" smtClean="0">
                <a:solidFill>
                  <a:schemeClr val="tx1"/>
                </a:solidFill>
              </a:rPr>
              <a:t>, </a:t>
            </a:r>
            <a:r>
              <a:rPr lang="en-US" sz="1800" i="1" dirty="0" err="1" smtClean="0">
                <a:solidFill>
                  <a:schemeClr val="tx1"/>
                </a:solidFill>
              </a:rPr>
              <a:t>Torales</a:t>
            </a:r>
            <a:r>
              <a:rPr lang="en-US" sz="1800" i="1" dirty="0" smtClean="0">
                <a:solidFill>
                  <a:schemeClr val="tx1"/>
                </a:solidFill>
              </a:rPr>
              <a:t>, </a:t>
            </a:r>
            <a:r>
              <a:rPr lang="en-US" sz="1800" i="1" dirty="0" err="1" smtClean="0">
                <a:solidFill>
                  <a:schemeClr val="tx1"/>
                </a:solidFill>
              </a:rPr>
              <a:t>Bhugra</a:t>
            </a:r>
            <a:r>
              <a:rPr lang="en-US" sz="1800" i="1" dirty="0" smtClean="0">
                <a:solidFill>
                  <a:schemeClr val="tx1"/>
                </a:solidFill>
              </a:rPr>
              <a:t>, 2016</a:t>
            </a:r>
            <a:endParaRPr lang="en-US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0632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 Century Tow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 Century Tower" id="{BF1E9B4C-22AF-470E-9891-A0F38DC0A951}" vid="{42E1F4BE-9565-408B-9264-5B00F4410B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1708</Words>
  <Application>Microsoft Office PowerPoint</Application>
  <PresentationFormat>On-screen Show (4:3)</PresentationFormat>
  <Paragraphs>271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</vt:lpstr>
      <vt:lpstr>Times New Roman</vt:lpstr>
      <vt:lpstr>Theme1 Century Tower</vt:lpstr>
      <vt:lpstr>Cultural and Linguistic Health Literacy Needs of Florida’s Multicultural Population</vt:lpstr>
      <vt:lpstr>Instructional Goals</vt:lpstr>
      <vt:lpstr>Health Literacy</vt:lpstr>
      <vt:lpstr>PowerPoint Presentation</vt:lpstr>
      <vt:lpstr>What is Culture?</vt:lpstr>
      <vt:lpstr>PowerPoint Presentation</vt:lpstr>
      <vt:lpstr>Culture, Health &amp; Illness</vt:lpstr>
      <vt:lpstr>Explanatory Models of Illness</vt:lpstr>
      <vt:lpstr>PowerPoint Presentation</vt:lpstr>
      <vt:lpstr>Western Biomedical Model</vt:lpstr>
      <vt:lpstr>PowerPoint Presentation</vt:lpstr>
      <vt:lpstr>Eastern Health Model</vt:lpstr>
      <vt:lpstr>PowerPoint Presentation</vt:lpstr>
      <vt:lpstr>Culture and Health Literacy</vt:lpstr>
      <vt:lpstr>PowerPoint Presentation</vt:lpstr>
      <vt:lpstr>From the field . . . </vt:lpstr>
      <vt:lpstr>Demographics &amp; Change</vt:lpstr>
      <vt:lpstr>PowerPoint Presentation</vt:lpstr>
      <vt:lpstr>Our Multicultural State</vt:lpstr>
      <vt:lpstr>PowerPoint Presentation</vt:lpstr>
      <vt:lpstr>PowerPoint Presentation</vt:lpstr>
      <vt:lpstr>PowerPoint Presentation</vt:lpstr>
      <vt:lpstr>The Triple Threats</vt:lpstr>
      <vt:lpstr>PowerPoint Presentation</vt:lpstr>
      <vt:lpstr>LEP &amp; Language Barriers</vt:lpstr>
      <vt:lpstr>From the field . . .</vt:lpstr>
      <vt:lpstr>PowerPoint Presentation</vt:lpstr>
      <vt:lpstr>Languages in FL  (18.8M)</vt:lpstr>
      <vt:lpstr>PowerPoint Presentation</vt:lpstr>
      <vt:lpstr>Strategies for Overcoming Cultural and Linguistic Barriers to Health Literacy</vt:lpstr>
      <vt:lpstr>Investigate Explanatory Models</vt:lpstr>
      <vt:lpstr>PowerPoint Presentation</vt:lpstr>
      <vt:lpstr>Reducing Language Barriers</vt:lpstr>
      <vt:lpstr>PowerPoint Presentation</vt:lpstr>
      <vt:lpstr>PowerPoint Presentation</vt:lpstr>
      <vt:lpstr>UF’s Solution</vt:lpstr>
      <vt:lpstr>Questions?</vt:lpstr>
      <vt:lpstr>References</vt:lpstr>
      <vt:lpstr>PowerPoint Presentation</vt:lpstr>
      <vt:lpstr>PowerPoint Presentation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and Linguistic Health Literacy Needs of Florida’s Multicultural Population</dc:title>
  <dc:creator>Guyer,Laura K</dc:creator>
  <cp:lastModifiedBy>Guyer,Laura K</cp:lastModifiedBy>
  <cp:revision>37</cp:revision>
  <dcterms:created xsi:type="dcterms:W3CDTF">2017-01-19T09:38:31Z</dcterms:created>
  <dcterms:modified xsi:type="dcterms:W3CDTF">2017-01-19T21:36:13Z</dcterms:modified>
</cp:coreProperties>
</file>